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chdoerffer, Jan (wbk)" initials="HJ(" lastIdx="2" clrIdx="0">
    <p:extLst/>
  </p:cmAuthor>
  <p:cmAuthor id="2" name="PAPATHANASIOU Panagiotis" initials="I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1C0"/>
    <a:srgbClr val="ADD4A4"/>
    <a:srgbClr val="B9D9B1"/>
    <a:srgbClr val="D9EBD5"/>
    <a:srgbClr val="CCE4C6"/>
    <a:srgbClr val="B7D9AF"/>
    <a:srgbClr val="BEDDB7"/>
    <a:srgbClr val="AED8DC"/>
    <a:srgbClr val="A3CF99"/>
    <a:srgbClr val="D8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485" autoAdjust="0"/>
  </p:normalViewPr>
  <p:slideViewPr>
    <p:cSldViewPr>
      <p:cViewPr>
        <p:scale>
          <a:sx n="100" d="100"/>
          <a:sy n="100" d="100"/>
        </p:scale>
        <p:origin x="1920" y="198"/>
      </p:cViewPr>
      <p:guideLst>
        <p:guide orient="horz" pos="2160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6904CA2-C366-44A2-BC24-39DC97B1FF6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A5A10D2-2E50-4365-B4C3-3AA470DE8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10D2-2E50-4365-B4C3-3AA470DE89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10D2-2E50-4365-B4C3-3AA470DE89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8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5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5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5" indent="0">
              <a:buNone/>
              <a:defRPr sz="1951">
                <a:solidFill>
                  <a:schemeClr val="tx1">
                    <a:tint val="75000"/>
                  </a:schemeClr>
                </a:solidFill>
              </a:defRPr>
            </a:lvl2pPr>
            <a:lvl3pPr marL="99058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84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4pPr>
            <a:lvl5pPr marL="198117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5pPr>
            <a:lvl6pPr marL="2476471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6pPr>
            <a:lvl7pPr marL="297176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7pPr>
            <a:lvl8pPr marL="346706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8pPr>
            <a:lvl9pPr marL="3962355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1"/>
            </a:lvl4pPr>
            <a:lvl5pPr>
              <a:defRPr sz="1951"/>
            </a:lvl5pPr>
            <a:lvl6pPr>
              <a:defRPr sz="1951"/>
            </a:lvl6pPr>
            <a:lvl7pPr>
              <a:defRPr sz="1951"/>
            </a:lvl7pPr>
            <a:lvl8pPr>
              <a:defRPr sz="1951"/>
            </a:lvl8pPr>
            <a:lvl9pPr>
              <a:defRPr sz="19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1"/>
            </a:lvl4pPr>
            <a:lvl5pPr>
              <a:defRPr sz="1951"/>
            </a:lvl5pPr>
            <a:lvl6pPr>
              <a:defRPr sz="1951"/>
            </a:lvl6pPr>
            <a:lvl7pPr>
              <a:defRPr sz="1951"/>
            </a:lvl7pPr>
            <a:lvl8pPr>
              <a:defRPr sz="1951"/>
            </a:lvl8pPr>
            <a:lvl9pPr>
              <a:defRPr sz="19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5" indent="0">
              <a:buNone/>
              <a:defRPr sz="2167" b="1"/>
            </a:lvl2pPr>
            <a:lvl3pPr marL="990589" indent="0">
              <a:buNone/>
              <a:defRPr sz="1951" b="1"/>
            </a:lvl3pPr>
            <a:lvl4pPr marL="1485884" indent="0">
              <a:buNone/>
              <a:defRPr sz="1733" b="1"/>
            </a:lvl4pPr>
            <a:lvl5pPr marL="1981177" indent="0">
              <a:buNone/>
              <a:defRPr sz="1733" b="1"/>
            </a:lvl5pPr>
            <a:lvl6pPr marL="2476471" indent="0">
              <a:buNone/>
              <a:defRPr sz="1733" b="1"/>
            </a:lvl6pPr>
            <a:lvl7pPr marL="2971767" indent="0">
              <a:buNone/>
              <a:defRPr sz="1733" b="1"/>
            </a:lvl7pPr>
            <a:lvl8pPr marL="3467060" indent="0">
              <a:buNone/>
              <a:defRPr sz="1733" b="1"/>
            </a:lvl8pPr>
            <a:lvl9pPr marL="3962355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1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95" indent="0">
              <a:buNone/>
              <a:defRPr sz="2167" b="1"/>
            </a:lvl2pPr>
            <a:lvl3pPr marL="990589" indent="0">
              <a:buNone/>
              <a:defRPr sz="1951" b="1"/>
            </a:lvl3pPr>
            <a:lvl4pPr marL="1485884" indent="0">
              <a:buNone/>
              <a:defRPr sz="1733" b="1"/>
            </a:lvl4pPr>
            <a:lvl5pPr marL="1981177" indent="0">
              <a:buNone/>
              <a:defRPr sz="1733" b="1"/>
            </a:lvl5pPr>
            <a:lvl6pPr marL="2476471" indent="0">
              <a:buNone/>
              <a:defRPr sz="1733" b="1"/>
            </a:lvl6pPr>
            <a:lvl7pPr marL="2971767" indent="0">
              <a:buNone/>
              <a:defRPr sz="1733" b="1"/>
            </a:lvl7pPr>
            <a:lvl8pPr marL="3467060" indent="0">
              <a:buNone/>
              <a:defRPr sz="1733" b="1"/>
            </a:lvl8pPr>
            <a:lvl9pPr marL="3962355" indent="0">
              <a:buNone/>
              <a:defRPr sz="17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1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3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4" y="273057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518"/>
            </a:lvl1pPr>
            <a:lvl2pPr marL="495295" indent="0">
              <a:buNone/>
              <a:defRPr sz="1300"/>
            </a:lvl2pPr>
            <a:lvl3pPr marL="990589" indent="0">
              <a:buNone/>
              <a:defRPr sz="1084"/>
            </a:lvl3pPr>
            <a:lvl4pPr marL="1485884" indent="0">
              <a:buNone/>
              <a:defRPr sz="975"/>
            </a:lvl4pPr>
            <a:lvl5pPr marL="1981177" indent="0">
              <a:buNone/>
              <a:defRPr sz="975"/>
            </a:lvl5pPr>
            <a:lvl6pPr marL="2476471" indent="0">
              <a:buNone/>
              <a:defRPr sz="975"/>
            </a:lvl6pPr>
            <a:lvl7pPr marL="2971767" indent="0">
              <a:buNone/>
              <a:defRPr sz="975"/>
            </a:lvl7pPr>
            <a:lvl8pPr marL="3467060" indent="0">
              <a:buNone/>
              <a:defRPr sz="975"/>
            </a:lvl8pPr>
            <a:lvl9pPr marL="3962355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3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5" indent="0">
              <a:buNone/>
              <a:defRPr sz="3033"/>
            </a:lvl2pPr>
            <a:lvl3pPr marL="990589" indent="0">
              <a:buNone/>
              <a:defRPr sz="2600"/>
            </a:lvl3pPr>
            <a:lvl4pPr marL="1485884" indent="0">
              <a:buNone/>
              <a:defRPr sz="2167"/>
            </a:lvl4pPr>
            <a:lvl5pPr marL="1981177" indent="0">
              <a:buNone/>
              <a:defRPr sz="2167"/>
            </a:lvl5pPr>
            <a:lvl6pPr marL="2476471" indent="0">
              <a:buNone/>
              <a:defRPr sz="2167"/>
            </a:lvl6pPr>
            <a:lvl7pPr marL="2971767" indent="0">
              <a:buNone/>
              <a:defRPr sz="2167"/>
            </a:lvl7pPr>
            <a:lvl8pPr marL="3467060" indent="0">
              <a:buNone/>
              <a:defRPr sz="2167"/>
            </a:lvl8pPr>
            <a:lvl9pPr marL="3962355" indent="0">
              <a:buNone/>
              <a:defRPr sz="21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8"/>
            </a:lvl1pPr>
            <a:lvl2pPr marL="495295" indent="0">
              <a:buNone/>
              <a:defRPr sz="1300"/>
            </a:lvl2pPr>
            <a:lvl3pPr marL="990589" indent="0">
              <a:buNone/>
              <a:defRPr sz="1084"/>
            </a:lvl3pPr>
            <a:lvl4pPr marL="1485884" indent="0">
              <a:buNone/>
              <a:defRPr sz="975"/>
            </a:lvl4pPr>
            <a:lvl5pPr marL="1981177" indent="0">
              <a:buNone/>
              <a:defRPr sz="975"/>
            </a:lvl5pPr>
            <a:lvl6pPr marL="2476471" indent="0">
              <a:buNone/>
              <a:defRPr sz="975"/>
            </a:lvl6pPr>
            <a:lvl7pPr marL="2971767" indent="0">
              <a:buNone/>
              <a:defRPr sz="975"/>
            </a:lvl7pPr>
            <a:lvl8pPr marL="3467060" indent="0">
              <a:buNone/>
              <a:defRPr sz="975"/>
            </a:lvl8pPr>
            <a:lvl9pPr marL="3962355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3EBD-8390-4752-A1D2-6B222C41182F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78AA-261F-4507-AE8B-F96E8BF3F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89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1" indent="-371471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54" indent="-309558" algn="l" defTabSz="990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36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30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25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17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14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06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01" indent="-247647" algn="l" defTabSz="99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95295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90589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485884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81177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76471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7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467060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962355" algn="l" defTabSz="990589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 rot="10800000">
            <a:off x="0" y="5437470"/>
            <a:ext cx="9906000" cy="1419909"/>
          </a:xfrm>
          <a:prstGeom prst="rect">
            <a:avLst/>
          </a:prstGeom>
          <a:gradFill>
            <a:gsLst>
              <a:gs pos="23000">
                <a:srgbClr val="B9D9B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 flipV="1">
            <a:off x="0" y="-11058"/>
            <a:ext cx="9906000" cy="2444396"/>
          </a:xfrm>
          <a:prstGeom prst="rect">
            <a:avLst/>
          </a:prstGeom>
          <a:gradFill>
            <a:gsLst>
              <a:gs pos="0">
                <a:srgbClr val="A3C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2876" y="159509"/>
            <a:ext cx="2107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Consortium</a:t>
            </a:r>
            <a:endParaRPr lang="en-GB" sz="1400" b="1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6748320" y="1035993"/>
            <a:ext cx="3068152" cy="886392"/>
          </a:xfrm>
          <a:prstGeom prst="rect">
            <a:avLst/>
          </a:prstGeom>
        </p:spPr>
        <p:txBody>
          <a:bodyPr/>
          <a:lstStyle>
            <a:lvl1pPr marL="371471" indent="-371471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54" indent="-309558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36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30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25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17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14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06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01" indent="-247647" algn="l" defTabSz="9905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3999"/>
              </a:lnSpc>
              <a:buNone/>
            </a:pPr>
            <a:r>
              <a:rPr lang="en-GB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Customer-driven design of product-services and production networks to adapt to regional market requirements</a:t>
            </a:r>
            <a:endParaRPr lang="en-US" sz="1200" b="1" dirty="0">
              <a:solidFill>
                <a:sysClr val="windowText" lastClr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6762125" y="1704773"/>
            <a:ext cx="2992526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just" defTabSz="990589">
              <a:lnSpc>
                <a:spcPct val="113999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4854" indent="-309558" defTabSz="990589">
              <a:spcBef>
                <a:spcPct val="20000"/>
              </a:spcBef>
              <a:buFont typeface="Arial" panose="020B0604020202020204" pitchFamily="34" charset="0"/>
              <a:buChar char="–"/>
              <a:defRPr sz="3033"/>
            </a:lvl2pPr>
            <a:lvl3pPr marL="1238236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600"/>
            </a:lvl3pPr>
            <a:lvl4pPr marL="1733530" indent="-247647" defTabSz="990589">
              <a:spcBef>
                <a:spcPct val="20000"/>
              </a:spcBef>
              <a:buFont typeface="Arial" panose="020B0604020202020204" pitchFamily="34" charset="0"/>
              <a:buChar char="–"/>
              <a:defRPr sz="2167"/>
            </a:lvl4pPr>
            <a:lvl5pPr marL="2228825" indent="-247647" defTabSz="990589">
              <a:spcBef>
                <a:spcPct val="20000"/>
              </a:spcBef>
              <a:buFont typeface="Arial" panose="020B0604020202020204" pitchFamily="34" charset="0"/>
              <a:buChar char="»"/>
              <a:defRPr sz="2167"/>
            </a:lvl5pPr>
            <a:lvl6pPr marL="2724117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6pPr>
            <a:lvl7pPr marL="3219414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7pPr>
            <a:lvl8pPr marL="3714706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8pPr>
            <a:lvl9pPr marL="4210001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9pPr>
          </a:lstStyle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Concept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71"/>
          <p:cNvSpPr/>
          <p:nvPr/>
        </p:nvSpPr>
        <p:spPr>
          <a:xfrm>
            <a:off x="6772638" y="6235013"/>
            <a:ext cx="3068152" cy="868442"/>
          </a:xfrm>
          <a:prstGeom prst="rect">
            <a:avLst/>
          </a:prstGeom>
        </p:spPr>
        <p:txBody>
          <a:bodyPr/>
          <a:lstStyle/>
          <a:p>
            <a:pPr algn="ctr" defTabSz="990589">
              <a:lnSpc>
                <a:spcPct val="113999"/>
              </a:lnSpc>
              <a:spcBef>
                <a:spcPct val="20000"/>
              </a:spcBef>
            </a:pPr>
            <a:r>
              <a:rPr lang="en-US" sz="9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project has received funding from the European Union’s Horizon 2020 research and innovation </a:t>
            </a:r>
            <a:r>
              <a:rPr lang="en-US" sz="9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programme</a:t>
            </a:r>
            <a:r>
              <a:rPr lang="en-US" sz="9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under grant agreement no</a:t>
            </a:r>
            <a:r>
              <a:rPr lang="en-US" sz="9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636966.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46161" y="1574572"/>
            <a:ext cx="3081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http://www.h2020-proregio.eu</a:t>
            </a:r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</p:txBody>
      </p:sp>
      <p:sp>
        <p:nvSpPr>
          <p:cNvPr id="39" name="Text Placeholder 25"/>
          <p:cNvSpPr txBox="1">
            <a:spLocks/>
          </p:cNvSpPr>
          <p:nvPr/>
        </p:nvSpPr>
        <p:spPr>
          <a:xfrm>
            <a:off x="3358884" y="1346979"/>
            <a:ext cx="2773376" cy="36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3346161" y="3043488"/>
            <a:ext cx="3149807" cy="69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b="1" dirty="0" smtClean="0">
                <a:solidFill>
                  <a:srgbClr val="0096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wbk 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of Production Science</a:t>
            </a:r>
            <a:b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Karlsruhe Institute of Technology (KIT)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Kaiserstrasse 12, 76131 Karlsruhe, Germany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15"/>
          <p:cNvSpPr txBox="1">
            <a:spLocks noChangeArrowheads="1"/>
          </p:cNvSpPr>
          <p:nvPr/>
        </p:nvSpPr>
        <p:spPr bwMode="auto">
          <a:xfrm>
            <a:off x="3346161" y="3740549"/>
            <a:ext cx="2998048" cy="1212451"/>
          </a:xfrm>
          <a:prstGeom prst="rect">
            <a:avLst/>
          </a:prstGeom>
        </p:spPr>
        <p:txBody>
          <a:bodyPr/>
          <a:lstStyle>
            <a:lvl1pPr indent="0" algn="just" defTabSz="100584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200">
                <a:cs typeface="Arial" charset="0"/>
              </a:defRPr>
            </a:lvl1pPr>
            <a:lvl2pPr marL="7543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/>
            </a:lvl2pPr>
            <a:lvl3pPr marL="12573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/>
            </a:lvl3pPr>
            <a:lvl4pPr marL="17602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4pPr>
            <a:lvl5pPr marL="226314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de-DE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Hochdörffer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+49-721-608-44016</a:t>
            </a:r>
            <a:endParaRPr lang="de-DE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jan.hochdoerffer@kit.edu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 </a:t>
            </a:r>
            <a:r>
              <a:rPr lang="fr-F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Bürgin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+49-721-608-44013</a:t>
            </a:r>
            <a:endParaRPr lang="fr-F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fr-F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jens.buergin@kit.edu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l-GR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8200" y="159509"/>
            <a:ext cx="27733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General Information</a:t>
            </a:r>
          </a:p>
          <a:p>
            <a:pPr lvl="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duration: </a:t>
            </a: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11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01.01.15 </a:t>
            </a: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n-GB" sz="11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31.12.17</a:t>
            </a:r>
          </a:p>
          <a:p>
            <a:pPr lvl="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Grant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amount</a:t>
            </a:r>
            <a: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b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11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5.1 m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9" y="457200"/>
            <a:ext cx="1302786" cy="151183"/>
          </a:xfrm>
          <a:prstGeom prst="rect">
            <a:avLst/>
          </a:prstGeom>
        </p:spPr>
      </p:pic>
      <p:sp>
        <p:nvSpPr>
          <p:cNvPr id="24" name="Textfeld 14"/>
          <p:cNvSpPr txBox="1">
            <a:spLocks noChangeArrowheads="1"/>
          </p:cNvSpPr>
          <p:nvPr/>
        </p:nvSpPr>
        <p:spPr bwMode="auto">
          <a:xfrm>
            <a:off x="620150" y="762000"/>
            <a:ext cx="1781290" cy="2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606" rIns="0" bIns="456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u="sng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Industry Partners</a:t>
            </a:r>
          </a:p>
        </p:txBody>
      </p:sp>
      <p:pic>
        <p:nvPicPr>
          <p:cNvPr id="33" name="Grafik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6" y="3295389"/>
            <a:ext cx="927082" cy="460182"/>
          </a:xfrm>
          <a:prstGeom prst="rect">
            <a:avLst/>
          </a:prstGeom>
        </p:spPr>
      </p:pic>
      <p:pic>
        <p:nvPicPr>
          <p:cNvPr id="34" name="Picture 10" descr="http://www.prodware.net/emailing/prod_news_sage/2011/juin/images/audr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8" y="2994451"/>
            <a:ext cx="1043120" cy="3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fik 6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221" b="61571"/>
          <a:stretch/>
        </p:blipFill>
        <p:spPr>
          <a:xfrm>
            <a:off x="814578" y="3609146"/>
            <a:ext cx="1141079" cy="505654"/>
          </a:xfrm>
          <a:prstGeom prst="rect">
            <a:avLst/>
          </a:prstGeom>
        </p:spPr>
      </p:pic>
      <p:pic>
        <p:nvPicPr>
          <p:cNvPr id="40" name="Picture 13" descr="KIT-Logo-rgb_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554613"/>
            <a:ext cx="1096943" cy="50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7" descr="http://blog.mestenuesperso.fr/wp-content/uploads/2014/02/logo-Centrale-Nante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95" y="4536507"/>
            <a:ext cx="816905" cy="8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feld 14"/>
          <p:cNvSpPr txBox="1">
            <a:spLocks noChangeArrowheads="1"/>
          </p:cNvSpPr>
          <p:nvPr/>
        </p:nvSpPr>
        <p:spPr bwMode="auto">
          <a:xfrm>
            <a:off x="476178" y="4240041"/>
            <a:ext cx="2069234" cy="2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606" rIns="0" bIns="456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u="sng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Research Institutions</a:t>
            </a:r>
          </a:p>
        </p:txBody>
      </p:sp>
      <p:sp>
        <p:nvSpPr>
          <p:cNvPr id="146" name="Textfeld 14"/>
          <p:cNvSpPr txBox="1">
            <a:spLocks noChangeArrowheads="1"/>
          </p:cNvSpPr>
          <p:nvPr/>
        </p:nvSpPr>
        <p:spPr bwMode="auto">
          <a:xfrm>
            <a:off x="499986" y="2719835"/>
            <a:ext cx="2021618" cy="2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606" rIns="0" bIns="456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u="sng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Technology Providers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161" y="5308288"/>
            <a:ext cx="29975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Laboratory for Manufacturing Systems &amp;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Automation, University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Patras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Patras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26500, Greece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de-DE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Dimitris Mourtzis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Phone:+30-2610-997262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mourtzis@lms.mech.upatras.gr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6161" y="5057001"/>
            <a:ext cx="1814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 Leader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5" y="5373988"/>
            <a:ext cx="1785045" cy="52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" y="1035993"/>
            <a:ext cx="1758033" cy="423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9" y="1486627"/>
            <a:ext cx="1411726" cy="346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" y="1889485"/>
            <a:ext cx="695437" cy="684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0" y="2032695"/>
            <a:ext cx="942160" cy="37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71" y="3081629"/>
            <a:ext cx="824887" cy="766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103031"/>
            <a:ext cx="2910306" cy="962913"/>
          </a:xfrm>
          <a:prstGeom prst="rect">
            <a:avLst/>
          </a:prstGeom>
        </p:spPr>
      </p:pic>
      <p:pic>
        <p:nvPicPr>
          <p:cNvPr id="1026" name="Picture 2" descr="http://www.riveroflifegj.com/wp-content/uploads/2014/11/twitter-logo-png-transparent-background-1024x102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60" y="1845831"/>
            <a:ext cx="223339" cy="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1847994"/>
            <a:ext cx="20986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us: @ProRegio_H2020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036289"/>
            <a:ext cx="2484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www.facebook.com/ProRegioProject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nternational.olemiss.edu/wp-content/uploads/sites/23/2014/01/facebook-logo-transparen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01" y="2067094"/>
            <a:ext cx="249258" cy="2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9903" y="5383041"/>
            <a:ext cx="1293622" cy="862777"/>
          </a:xfrm>
          <a:prstGeom prst="rect">
            <a:avLst/>
          </a:prstGeom>
        </p:spPr>
      </p:pic>
      <p:sp>
        <p:nvSpPr>
          <p:cNvPr id="55" name="Text Placeholder 5"/>
          <p:cNvSpPr txBox="1">
            <a:spLocks/>
          </p:cNvSpPr>
          <p:nvPr/>
        </p:nvSpPr>
        <p:spPr>
          <a:xfrm>
            <a:off x="3280471" y="2438400"/>
            <a:ext cx="2992526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just" defTabSz="990589">
              <a:lnSpc>
                <a:spcPct val="113999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4854" indent="-309558" defTabSz="990589">
              <a:spcBef>
                <a:spcPct val="20000"/>
              </a:spcBef>
              <a:buFont typeface="Arial" panose="020B0604020202020204" pitchFamily="34" charset="0"/>
              <a:buChar char="–"/>
              <a:defRPr sz="3033"/>
            </a:lvl2pPr>
            <a:lvl3pPr marL="1238236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600"/>
            </a:lvl3pPr>
            <a:lvl4pPr marL="1733530" indent="-247647" defTabSz="990589">
              <a:spcBef>
                <a:spcPct val="20000"/>
              </a:spcBef>
              <a:buFont typeface="Arial" panose="020B0604020202020204" pitchFamily="34" charset="0"/>
              <a:buChar char="–"/>
              <a:defRPr sz="2167"/>
            </a:lvl4pPr>
            <a:lvl5pPr marL="2228825" indent="-247647" defTabSz="990589">
              <a:spcBef>
                <a:spcPct val="20000"/>
              </a:spcBef>
              <a:buFont typeface="Arial" panose="020B0604020202020204" pitchFamily="34" charset="0"/>
              <a:buChar char="»"/>
              <a:defRPr sz="2167"/>
            </a:lvl5pPr>
            <a:lvl6pPr marL="2724117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6pPr>
            <a:lvl7pPr marL="3219414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7pPr>
            <a:lvl8pPr marL="3714706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8pPr>
            <a:lvl9pPr marL="4210001" indent="-247647" defTabSz="990589">
              <a:spcBef>
                <a:spcPct val="20000"/>
              </a:spcBef>
              <a:buFont typeface="Arial" panose="020B0604020202020204" pitchFamily="34" charset="0"/>
              <a:buChar char="•"/>
              <a:defRPr sz="2167"/>
            </a:lvl9pPr>
          </a:lstStyle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US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7"/>
          <p:cNvSpPr txBox="1"/>
          <p:nvPr/>
        </p:nvSpPr>
        <p:spPr>
          <a:xfrm>
            <a:off x="3346161" y="2719835"/>
            <a:ext cx="1814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66664" y="2067094"/>
            <a:ext cx="3147975" cy="3228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2" y="5984286"/>
            <a:ext cx="1568695" cy="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10800000">
            <a:off x="0" y="5182220"/>
            <a:ext cx="9906000" cy="1675779"/>
          </a:xfrm>
          <a:prstGeom prst="rect">
            <a:avLst/>
          </a:prstGeom>
          <a:gradFill>
            <a:gsLst>
              <a:gs pos="0">
                <a:srgbClr val="B7D9A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0" y="-838"/>
            <a:ext cx="9906000" cy="2058238"/>
          </a:xfrm>
          <a:prstGeom prst="rect">
            <a:avLst/>
          </a:prstGeom>
          <a:gradFill>
            <a:gsLst>
              <a:gs pos="0">
                <a:srgbClr val="A3C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20"/>
          <p:cNvSpPr txBox="1">
            <a:spLocks/>
          </p:cNvSpPr>
          <p:nvPr/>
        </p:nvSpPr>
        <p:spPr>
          <a:xfrm>
            <a:off x="151354" y="137241"/>
            <a:ext cx="1642597" cy="264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defTabSz="100584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A8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2pPr>
            <a:lvl3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3pPr>
            <a:lvl4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4pPr>
            <a:lvl5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r>
              <a:rPr lang="en-US" dirty="0">
                <a:solidFill>
                  <a:schemeClr val="tx1"/>
                </a:solidFill>
              </a:rPr>
              <a:t>Main Challenges</a:t>
            </a:r>
          </a:p>
        </p:txBody>
      </p:sp>
      <p:sp>
        <p:nvSpPr>
          <p:cNvPr id="101" name="Text Placeholder 21"/>
          <p:cNvSpPr txBox="1">
            <a:spLocks/>
          </p:cNvSpPr>
          <p:nvPr/>
        </p:nvSpPr>
        <p:spPr>
          <a:xfrm>
            <a:off x="6944194" y="137241"/>
            <a:ext cx="1795048" cy="26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defTabSz="100584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A8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2pPr>
            <a:lvl3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3pPr>
            <a:lvl4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4pPr>
            <a:lvl5pPr marL="0" indent="0" defTabSz="100584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r>
              <a:rPr lang="en-US" dirty="0">
                <a:solidFill>
                  <a:schemeClr val="tx1"/>
                </a:solidFill>
              </a:rPr>
              <a:t>Industrial Benefits</a:t>
            </a:r>
          </a:p>
        </p:txBody>
      </p:sp>
      <p:sp>
        <p:nvSpPr>
          <p:cNvPr id="121" name="Text Placeholder 22"/>
          <p:cNvSpPr txBox="1">
            <a:spLocks/>
          </p:cNvSpPr>
          <p:nvPr/>
        </p:nvSpPr>
        <p:spPr>
          <a:xfrm>
            <a:off x="6944193" y="4205962"/>
            <a:ext cx="1514006" cy="213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14000"/>
              </a:lnSpc>
              <a:spcBef>
                <a:spcPts val="8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30" name="Text Placeholder 22"/>
          <p:cNvSpPr txBox="1">
            <a:spLocks/>
          </p:cNvSpPr>
          <p:nvPr/>
        </p:nvSpPr>
        <p:spPr>
          <a:xfrm>
            <a:off x="6944194" y="438470"/>
            <a:ext cx="2790326" cy="41318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14000"/>
              </a:lnSpc>
              <a:spcBef>
                <a:spcPts val="8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ProRegio approach will increase the attractiveness of companies:</a:t>
            </a: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increasing customer satisfaction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providing more “power” to the customer comparable to effects of social media</a:t>
            </a: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increasing supplier loyalty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even stronger integration into the order fulfilment process</a:t>
            </a:r>
          </a:p>
          <a:p>
            <a:pPr marL="171450" marR="0" lvl="0" indent="-171450" algn="just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74CBC8">
                  <a:lumMod val="5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offering new added value services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 make their products more attractive to different customers segments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especially for emerging regions</a:t>
            </a:r>
          </a:p>
          <a:p>
            <a:pPr marL="171450" marR="0" lvl="0" indent="-171450" algn="just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74CBC8">
                  <a:lumMod val="5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increasing ability to export into emerging countries all around the world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is doing so the project will help to stabilize EU’s exports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3"/>
          <p:cNvSpPr txBox="1">
            <a:spLocks/>
          </p:cNvSpPr>
          <p:nvPr/>
        </p:nvSpPr>
        <p:spPr>
          <a:xfrm>
            <a:off x="151354" y="3551828"/>
            <a:ext cx="1519355" cy="226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Objectives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20"/>
          <p:cNvSpPr txBox="1">
            <a:spLocks/>
          </p:cNvSpPr>
          <p:nvPr/>
        </p:nvSpPr>
        <p:spPr>
          <a:xfrm>
            <a:off x="3708890" y="3549233"/>
            <a:ext cx="1278548" cy="2758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6944194" y="4526735"/>
            <a:ext cx="2790326" cy="2094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14000"/>
              </a:lnSpc>
              <a:spcBef>
                <a:spcPts val="8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srgbClr val="74CBC8">
                  <a:lumMod val="50000"/>
                </a:srgbClr>
              </a:buClr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ProRegio approach will increase the 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companies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production costs</a:t>
            </a: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Shortening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throughput times</a:t>
            </a: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delivery reliability through more transparent production 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171450" lvl="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Shorten 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time-to-market of customized </a:t>
            </a: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products/services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4"/>
          <p:cNvSpPr txBox="1">
            <a:spLocks/>
          </p:cNvSpPr>
          <p:nvPr/>
        </p:nvSpPr>
        <p:spPr>
          <a:xfrm>
            <a:off x="151354" y="3885004"/>
            <a:ext cx="2197524" cy="2974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5840" rtl="0" eaLnBrk="1" latinLnBrk="0" hangingPunct="1">
              <a:lnSpc>
                <a:spcPct val="114000"/>
              </a:lnSpc>
              <a:spcBef>
                <a:spcPts val="8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584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600"/>
              </a:spcBef>
              <a:spcAft>
                <a:spcPts val="0"/>
              </a:spcAft>
              <a:buClr>
                <a:srgbClr val="2B7472"/>
              </a:buClr>
              <a:buFont typeface="Wingdings" panose="05000000000000000000" pitchFamily="2" charset="2"/>
              <a:buChar char="q"/>
              <a:tabLst>
                <a:tab pos="1433513" algn="l"/>
              </a:tabLst>
            </a:pP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Costumer integration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product development process </a:t>
            </a:r>
          </a:p>
          <a:p>
            <a:pPr marL="171450" indent="-171450" algn="just">
              <a:spcBef>
                <a:spcPts val="600"/>
              </a:spcBef>
              <a:spcAft>
                <a:spcPts val="0"/>
              </a:spcAft>
              <a:buClr>
                <a:srgbClr val="2B7472"/>
              </a:buClr>
              <a:buFont typeface="Wingdings" panose="05000000000000000000" pitchFamily="2" charset="2"/>
              <a:buChar char="q"/>
              <a:tabLst>
                <a:tab pos="1433513" algn="l"/>
              </a:tabLst>
            </a:pPr>
            <a:r>
              <a:rPr lang="en-GB" sz="11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Development </a:t>
            </a: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integrated product and production adaptions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regarding site-specific conditions and  technology options</a:t>
            </a:r>
          </a:p>
          <a:p>
            <a:pPr marL="171450" lvl="1" indent="-171450" algn="just">
              <a:spcBef>
                <a:spcPts val="600"/>
              </a:spcBef>
              <a:spcAft>
                <a:spcPts val="0"/>
              </a:spcAft>
              <a:buClr>
                <a:srgbClr val="2B7472"/>
              </a:buClr>
              <a:buFont typeface="Wingdings" panose="05000000000000000000" pitchFamily="2" charset="2"/>
              <a:buChar char="q"/>
              <a:tabLst>
                <a:tab pos="1433513" algn="l"/>
              </a:tabLst>
            </a:pP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Innovative product-service design by incorporating customers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order-fulfilment processes</a:t>
            </a:r>
          </a:p>
          <a:p>
            <a:pPr marL="171450" lvl="1" indent="-171450" algn="just">
              <a:spcBef>
                <a:spcPts val="300"/>
              </a:spcBef>
              <a:spcAft>
                <a:spcPts val="0"/>
              </a:spcAft>
              <a:buClr>
                <a:srgbClr val="2B7472"/>
              </a:buClr>
              <a:buFont typeface="Wingdings" panose="05000000000000000000" pitchFamily="2" charset="2"/>
              <a:buChar char="q"/>
              <a:tabLst>
                <a:tab pos="1433513" algn="l"/>
              </a:tabLst>
            </a:pP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Optimal design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production systems and </a:t>
            </a:r>
            <a:r>
              <a:rPr lang="en-GB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allocation of production processes </a:t>
            </a:r>
            <a:r>
              <a:rPr lang="en-GB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production </a:t>
            </a:r>
            <a:r>
              <a:rPr lang="en-GB" sz="11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sites</a:t>
            </a:r>
            <a:endPara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74CBC8">
                  <a:lumMod val="50000"/>
                </a:srgbClr>
              </a:buClr>
              <a:buFont typeface="Wingdings" panose="05000000000000000000" pitchFamily="2" charset="2"/>
              <a:buChar char="q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100584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74CBC8">
                  <a:lumMod val="50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1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05" y="137241"/>
            <a:ext cx="6497145" cy="33834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85951" y="3855829"/>
            <a:ext cx="4413154" cy="2906189"/>
            <a:chOff x="533400" y="685800"/>
            <a:chExt cx="4161706" cy="2906189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685800"/>
              <a:ext cx="4161706" cy="290618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840956" y="2984592"/>
              <a:ext cx="603455" cy="488366"/>
            </a:xfrm>
            <a:prstGeom prst="rect">
              <a:avLst/>
            </a:prstGeom>
            <a:solidFill>
              <a:srgbClr val="D9E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008505" y="6101169"/>
            <a:ext cx="304800" cy="76200"/>
          </a:xfrm>
          <a:prstGeom prst="rect">
            <a:avLst/>
          </a:prstGeom>
          <a:solidFill>
            <a:srgbClr val="D9E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320" y="6087210"/>
            <a:ext cx="1180030" cy="6231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008505" y="3853258"/>
            <a:ext cx="697095" cy="2878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8981" y="4924378"/>
            <a:ext cx="648000" cy="303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evron 12"/>
          <p:cNvSpPr/>
          <p:nvPr/>
        </p:nvSpPr>
        <p:spPr>
          <a:xfrm rot="20296336">
            <a:off x="3460617" y="6284407"/>
            <a:ext cx="496545" cy="352214"/>
          </a:xfrm>
          <a:custGeom>
            <a:avLst/>
            <a:gdLst>
              <a:gd name="connsiteX0" fmla="*/ 0 w 714375"/>
              <a:gd name="connsiteY0" fmla="*/ 0 h 666750"/>
              <a:gd name="connsiteX1" fmla="*/ 524571 w 714375"/>
              <a:gd name="connsiteY1" fmla="*/ 0 h 666750"/>
              <a:gd name="connsiteX2" fmla="*/ 714375 w 714375"/>
              <a:gd name="connsiteY2" fmla="*/ 333375 h 666750"/>
              <a:gd name="connsiteX3" fmla="*/ 524571 w 714375"/>
              <a:gd name="connsiteY3" fmla="*/ 666750 h 666750"/>
              <a:gd name="connsiteX4" fmla="*/ 0 w 714375"/>
              <a:gd name="connsiteY4" fmla="*/ 666750 h 666750"/>
              <a:gd name="connsiteX5" fmla="*/ 189804 w 714375"/>
              <a:gd name="connsiteY5" fmla="*/ 333375 h 666750"/>
              <a:gd name="connsiteX6" fmla="*/ 0 w 714375"/>
              <a:gd name="connsiteY6" fmla="*/ 0 h 666750"/>
              <a:gd name="connsiteX0" fmla="*/ 0 w 714375"/>
              <a:gd name="connsiteY0" fmla="*/ 0 h 666750"/>
              <a:gd name="connsiteX1" fmla="*/ 524571 w 714375"/>
              <a:gd name="connsiteY1" fmla="*/ 0 h 666750"/>
              <a:gd name="connsiteX2" fmla="*/ 714375 w 714375"/>
              <a:gd name="connsiteY2" fmla="*/ 333375 h 666750"/>
              <a:gd name="connsiteX3" fmla="*/ 0 w 714375"/>
              <a:gd name="connsiteY3" fmla="*/ 666750 h 666750"/>
              <a:gd name="connsiteX4" fmla="*/ 189804 w 714375"/>
              <a:gd name="connsiteY4" fmla="*/ 333375 h 666750"/>
              <a:gd name="connsiteX5" fmla="*/ 0 w 714375"/>
              <a:gd name="connsiteY5" fmla="*/ 0 h 666750"/>
              <a:gd name="connsiteX0" fmla="*/ 0 w 714375"/>
              <a:gd name="connsiteY0" fmla="*/ 0 h 666750"/>
              <a:gd name="connsiteX1" fmla="*/ 714375 w 714375"/>
              <a:gd name="connsiteY1" fmla="*/ 333375 h 666750"/>
              <a:gd name="connsiteX2" fmla="*/ 0 w 714375"/>
              <a:gd name="connsiteY2" fmla="*/ 666750 h 666750"/>
              <a:gd name="connsiteX3" fmla="*/ 189804 w 714375"/>
              <a:gd name="connsiteY3" fmla="*/ 333375 h 666750"/>
              <a:gd name="connsiteX4" fmla="*/ 0 w 714375"/>
              <a:gd name="connsiteY4" fmla="*/ 0 h 666750"/>
              <a:gd name="connsiteX0" fmla="*/ 0 w 939970"/>
              <a:gd name="connsiteY0" fmla="*/ 0 h 666750"/>
              <a:gd name="connsiteX1" fmla="*/ 939971 w 939970"/>
              <a:gd name="connsiteY1" fmla="*/ 321570 h 666750"/>
              <a:gd name="connsiteX2" fmla="*/ 0 w 939970"/>
              <a:gd name="connsiteY2" fmla="*/ 666750 h 666750"/>
              <a:gd name="connsiteX3" fmla="*/ 189804 w 939970"/>
              <a:gd name="connsiteY3" fmla="*/ 333375 h 666750"/>
              <a:gd name="connsiteX4" fmla="*/ 0 w 939970"/>
              <a:gd name="connsiteY4" fmla="*/ 0 h 666750"/>
              <a:gd name="connsiteX0" fmla="*/ 0 w 939972"/>
              <a:gd name="connsiteY0" fmla="*/ 0 h 666750"/>
              <a:gd name="connsiteX1" fmla="*/ 939971 w 939972"/>
              <a:gd name="connsiteY1" fmla="*/ 321570 h 666750"/>
              <a:gd name="connsiteX2" fmla="*/ 0 w 939972"/>
              <a:gd name="connsiteY2" fmla="*/ 666750 h 666750"/>
              <a:gd name="connsiteX3" fmla="*/ 188413 w 939972"/>
              <a:gd name="connsiteY3" fmla="*/ 300692 h 666750"/>
              <a:gd name="connsiteX4" fmla="*/ 0 w 939972"/>
              <a:gd name="connsiteY4" fmla="*/ 0 h 666750"/>
              <a:gd name="connsiteX0" fmla="*/ 0 w 939970"/>
              <a:gd name="connsiteY0" fmla="*/ 0 h 666750"/>
              <a:gd name="connsiteX1" fmla="*/ 939971 w 939970"/>
              <a:gd name="connsiteY1" fmla="*/ 321570 h 666750"/>
              <a:gd name="connsiteX2" fmla="*/ 0 w 939970"/>
              <a:gd name="connsiteY2" fmla="*/ 666750 h 666750"/>
              <a:gd name="connsiteX3" fmla="*/ 224280 w 939970"/>
              <a:gd name="connsiteY3" fmla="*/ 301378 h 666750"/>
              <a:gd name="connsiteX4" fmla="*/ 0 w 939970"/>
              <a:gd name="connsiteY4" fmla="*/ 0 h 666750"/>
              <a:gd name="connsiteX0" fmla="*/ 0 w 939972"/>
              <a:gd name="connsiteY0" fmla="*/ 0 h 666750"/>
              <a:gd name="connsiteX1" fmla="*/ 939971 w 939972"/>
              <a:gd name="connsiteY1" fmla="*/ 321570 h 666750"/>
              <a:gd name="connsiteX2" fmla="*/ 0 w 939972"/>
              <a:gd name="connsiteY2" fmla="*/ 666750 h 666750"/>
              <a:gd name="connsiteX3" fmla="*/ 216996 w 939972"/>
              <a:gd name="connsiteY3" fmla="*/ 346406 h 666750"/>
              <a:gd name="connsiteX4" fmla="*/ 0 w 939972"/>
              <a:gd name="connsiteY4" fmla="*/ 0 h 666750"/>
              <a:gd name="connsiteX0" fmla="*/ 0 w 939970"/>
              <a:gd name="connsiteY0" fmla="*/ 0 h 666750"/>
              <a:gd name="connsiteX1" fmla="*/ 939971 w 939970"/>
              <a:gd name="connsiteY1" fmla="*/ 321570 h 666750"/>
              <a:gd name="connsiteX2" fmla="*/ 0 w 939970"/>
              <a:gd name="connsiteY2" fmla="*/ 666750 h 666750"/>
              <a:gd name="connsiteX3" fmla="*/ 215466 w 939970"/>
              <a:gd name="connsiteY3" fmla="*/ 320167 h 666750"/>
              <a:gd name="connsiteX4" fmla="*/ 0 w 939970"/>
              <a:gd name="connsiteY4" fmla="*/ 0 h 666750"/>
              <a:gd name="connsiteX0" fmla="*/ 0 w 939972"/>
              <a:gd name="connsiteY0" fmla="*/ 0 h 666750"/>
              <a:gd name="connsiteX1" fmla="*/ 939971 w 939972"/>
              <a:gd name="connsiteY1" fmla="*/ 321570 h 666750"/>
              <a:gd name="connsiteX2" fmla="*/ 0 w 939972"/>
              <a:gd name="connsiteY2" fmla="*/ 666750 h 666750"/>
              <a:gd name="connsiteX3" fmla="*/ 207477 w 939972"/>
              <a:gd name="connsiteY3" fmla="*/ 315987 h 666750"/>
              <a:gd name="connsiteX4" fmla="*/ 0 w 939972"/>
              <a:gd name="connsiteY4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72" h="666750">
                <a:moveTo>
                  <a:pt x="0" y="0"/>
                </a:moveTo>
                <a:lnTo>
                  <a:pt x="939971" y="321570"/>
                </a:lnTo>
                <a:lnTo>
                  <a:pt x="0" y="666750"/>
                </a:lnTo>
                <a:lnTo>
                  <a:pt x="207477" y="315987"/>
                </a:lnTo>
                <a:lnTo>
                  <a:pt x="0" y="0"/>
                </a:lnTo>
                <a:close/>
              </a:path>
            </a:pathLst>
          </a:custGeom>
          <a:solidFill>
            <a:srgbClr val="3B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6685" y="6655323"/>
            <a:ext cx="697095" cy="93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00232" y="6650595"/>
            <a:ext cx="700168" cy="93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59928" y="3859329"/>
            <a:ext cx="94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PRODUCTION NETWORK</a:t>
            </a:r>
            <a:endParaRPr lang="en-US" sz="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0323" y="4939614"/>
            <a:ext cx="94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PRODUCTION SYSTEM</a:t>
            </a:r>
            <a:endParaRPr lang="en-US" sz="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4502" y="6611234"/>
            <a:ext cx="9477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"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PRODUCT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76447" y="6613119"/>
            <a:ext cx="9477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CUSTOMER</a:t>
            </a:r>
            <a:endParaRPr lang="en-US" sz="6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299</Words>
  <Application>Microsoft Office PowerPoint</Application>
  <PresentationFormat>A4 Paper (210x297 mm)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Verdana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KOUSI Niki</dc:creator>
  <cp:lastModifiedBy>katerina</cp:lastModifiedBy>
  <cp:revision>187</cp:revision>
  <cp:lastPrinted>2014-09-25T13:05:46Z</cp:lastPrinted>
  <dcterms:created xsi:type="dcterms:W3CDTF">2014-09-23T11:57:37Z</dcterms:created>
  <dcterms:modified xsi:type="dcterms:W3CDTF">2016-05-17T10:14:09Z</dcterms:modified>
</cp:coreProperties>
</file>